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</p:sldMasterIdLst>
  <p:notesMasterIdLst>
    <p:notesMasterId r:id="rId19"/>
  </p:notesMasterIdLst>
  <p:sldIdLst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71" r:id="rId15"/>
    <p:sldId id="272" r:id="rId16"/>
    <p:sldId id="266" r:id="rId17"/>
    <p:sldId id="270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915" autoAdjust="0"/>
  </p:normalViewPr>
  <p:slideViewPr>
    <p:cSldViewPr snapToGrid="0" snapToObjects="1">
      <p:cViewPr varScale="1">
        <p:scale>
          <a:sx n="92" d="100"/>
          <a:sy n="92" d="100"/>
        </p:scale>
        <p:origin x="-1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27690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 rot="5400000">
            <a:off x="4846637" y="2286001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998537" y="419102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1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599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buClr>
                <a:srgbClr val="B5A788"/>
              </a:buClr>
              <a:buFont typeface="Cabin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599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lnSpc>
                <a:spcPct val="114285"/>
              </a:lnSpc>
              <a:spcBef>
                <a:spcPts val="0"/>
              </a:spcBef>
              <a:buClr>
                <a:srgbClr val="777777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 rot="5400000">
            <a:off x="2784474" y="98425"/>
            <a:ext cx="4800600" cy="7499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099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909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406963"/>
            <a:ext cx="3809999" cy="69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" indent="-7619" rtl="0">
              <a:lnSpc>
                <a:spcPct val="1000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399" cy="3992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51603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63439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4"/>
          </p:nvPr>
        </p:nvSpPr>
        <p:spPr>
          <a:xfrm>
            <a:off x="4663439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5276087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1432559" y="359897"/>
            <a:ext cx="7406639" cy="1472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1432559" y="1850064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" marR="0" indent="-2032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2578391" y="2600325"/>
            <a:ext cx="64007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125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578391" y="1066800"/>
            <a:ext cx="6400799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18288" indent="-5588" rtl="0">
              <a:lnSpc>
                <a:spcPct val="115000"/>
              </a:lnSpc>
              <a:spcBef>
                <a:spcPts val="0"/>
              </a:spcBef>
              <a:buClr>
                <a:srgbClr val="341108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2" name="Shape 12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Shape 13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4" name="Shape 14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49" name="Shape 4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50" name="Shape 5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Shape 5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2" name="Shape 5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54" name="Shape 54"/>
          <p:cNvGrpSpPr/>
          <p:nvPr/>
        </p:nvGrpSpPr>
        <p:grpSpPr>
          <a:xfrm>
            <a:off x="914400" y="1408112"/>
            <a:ext cx="231775" cy="225425"/>
            <a:chOff x="914400" y="1408112"/>
            <a:chExt cx="231775" cy="225425"/>
          </a:xfrm>
        </p:grpSpPr>
        <p:pic>
          <p:nvPicPr>
            <p:cNvPr id="55" name="Shape 5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4400" y="1408112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Shape 56"/>
            <p:cNvSpPr txBox="1"/>
            <p:nvPr/>
          </p:nvSpPr>
          <p:spPr>
            <a:xfrm>
              <a:off x="952500" y="1444625"/>
              <a:ext cx="149225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7" name="Shape 57"/>
          <p:cNvSpPr/>
          <p:nvPr/>
        </p:nvSpPr>
        <p:spPr>
          <a:xfrm>
            <a:off x="1157287" y="1344612"/>
            <a:ext cx="63500" cy="65086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69" name="Shape 6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70" name="Shape 7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Shape 7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2" name="Shape 7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2286000" y="0"/>
            <a:ext cx="761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76" name="Shape 76"/>
          <p:cNvGrpSpPr/>
          <p:nvPr/>
        </p:nvGrpSpPr>
        <p:grpSpPr>
          <a:xfrm>
            <a:off x="2163761" y="2809875"/>
            <a:ext cx="231775" cy="225425"/>
            <a:chOff x="2163761" y="2809875"/>
            <a:chExt cx="231775" cy="225425"/>
          </a:xfrm>
        </p:grpSpPr>
        <p:pic>
          <p:nvPicPr>
            <p:cNvPr id="77" name="Shape 7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163761" y="2809875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Shape 78"/>
            <p:cNvSpPr txBox="1"/>
            <p:nvPr/>
          </p:nvSpPr>
          <p:spPr>
            <a:xfrm>
              <a:off x="2203450" y="2844800"/>
              <a:ext cx="147636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9" name="Shape 79"/>
          <p:cNvSpPr/>
          <p:nvPr/>
        </p:nvSpPr>
        <p:spPr>
          <a:xfrm>
            <a:off x="2408236" y="2746375"/>
            <a:ext cx="63500" cy="63500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91" name="Shape 91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92" name="Shape 9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Shape 93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94" name="Shape 94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1014412" y="0"/>
            <a:ext cx="812958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07" name="Shape 107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08" name="Shape 10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Shape 109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0" name="Shape 110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2" name="Shape 112"/>
          <p:cNvGrpSpPr/>
          <p:nvPr/>
        </p:nvGrpSpPr>
        <p:grpSpPr>
          <a:xfrm>
            <a:off x="646112" y="969962"/>
            <a:ext cx="4803774" cy="4802186"/>
            <a:chOff x="646112" y="969962"/>
            <a:chExt cx="4803774" cy="4802186"/>
          </a:xfrm>
        </p:grpSpPr>
        <p:pic>
          <p:nvPicPr>
            <p:cNvPr id="113" name="Shape 1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46112" y="969962"/>
              <a:ext cx="4803774" cy="48021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Shape 114"/>
            <p:cNvSpPr txBox="1"/>
            <p:nvPr/>
          </p:nvSpPr>
          <p:spPr>
            <a:xfrm>
              <a:off x="762000" y="1066800"/>
              <a:ext cx="4572000" cy="4572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2743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5" name="Shape 115"/>
          <p:cNvSpPr/>
          <p:nvPr/>
        </p:nvSpPr>
        <p:spPr>
          <a:xfrm rot="-2159999">
            <a:off x="396875" y="954086"/>
            <a:ext cx="685800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6" name="Shape 116"/>
          <p:cNvSpPr/>
          <p:nvPr/>
        </p:nvSpPr>
        <p:spPr>
          <a:xfrm rot="2160000" flipH="1">
            <a:off x="5003800" y="936624"/>
            <a:ext cx="649287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1431925" y="360362"/>
            <a:ext cx="7407274" cy="1468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Elementary Linear Algebra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431925" y="1849436"/>
            <a:ext cx="7407274" cy="4475162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45700" anchor="t" anchorCtr="0">
            <a:noAutofit/>
          </a:bodyPr>
          <a:lstStyle/>
          <a:p>
            <a:pPr marL="26987" marR="0" lvl="0" indent="-158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  <a:t>Howard Anton</a:t>
            </a:r>
            <a:br>
              <a:rPr lang="en-US" sz="2600" b="0" i="0" u="none" strike="noStrike" cap="none" baseline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2600" b="0" i="0" u="none" strike="noStrike" cap="none" baseline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  <a:t>Copyright © 2010 by John Wiley &amp; Sons, Inc. </a:t>
            </a: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  <a:t> All rights reserved.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932612"/>
            <a:ext cx="3316287" cy="320039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6324600" y="2667000"/>
            <a:ext cx="2133599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Chapter 8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12-01 at 2.25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5201770"/>
            <a:ext cx="7848600" cy="977900"/>
          </a:xfrm>
          <a:prstGeom prst="rect">
            <a:avLst/>
          </a:prstGeom>
        </p:spPr>
      </p:pic>
      <p:pic>
        <p:nvPicPr>
          <p:cNvPr id="3" name="Picture 2" descr="Screen Shot 2014-12-01 at 2.24.3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401564"/>
            <a:ext cx="8636000" cy="4813300"/>
          </a:xfrm>
          <a:prstGeom prst="rect">
            <a:avLst/>
          </a:prstGeom>
        </p:spPr>
      </p:pic>
      <p:pic>
        <p:nvPicPr>
          <p:cNvPr id="4" name="Picture 3" descr="Screen Shot 2015-04-22 at 6.48.50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63" y="2640812"/>
            <a:ext cx="32893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84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22 at 6.56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8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992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Matrices </a:t>
            </a: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for General</a:t>
            </a:r>
            <a:b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 Linear Transformations</a:t>
            </a:r>
          </a:p>
        </p:txBody>
      </p:sp>
      <p:pic>
        <p:nvPicPr>
          <p:cNvPr id="4" name="Picture 3" descr="Screen Shot 2014-12-01 at 3.15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156" y="2020376"/>
            <a:ext cx="6515100" cy="43053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12-01 at 3.16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107" y="1839636"/>
            <a:ext cx="69850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63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435100" y="152400"/>
            <a:ext cx="7499349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0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Chapter 8</a:t>
            </a:r>
            <a:br>
              <a:rPr lang="en-US" sz="40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40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Linear Transformations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1435100" y="1676400"/>
            <a:ext cx="749934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8892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8.1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General Linear Transformations</a:t>
            </a:r>
          </a:p>
          <a:p>
            <a:pPr marL="365125" marR="0" lvl="0" indent="-288925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8.2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Isomorphisms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marR="0" lvl="0" indent="-288925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8.3 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Compositions and Inverse</a:t>
            </a:r>
          </a:p>
          <a:p>
            <a:pPr marL="365125" marR="0" lvl="0" indent="-288925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       Transformations</a:t>
            </a:r>
          </a:p>
          <a:p>
            <a:pPr marL="365125" marR="0" lvl="0" indent="-288925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8.4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Matrices for General Linear </a:t>
            </a:r>
          </a:p>
          <a:p>
            <a:pPr marL="365125" marR="0" lvl="0" indent="-288925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		 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Transformations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General </a:t>
            </a: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Linear Transformations</a:t>
            </a: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1600200"/>
            <a:ext cx="8047036" cy="256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6962" y="4724400"/>
            <a:ext cx="8047036" cy="146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Image, Kernel and Range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1219200"/>
            <a:ext cx="8047036" cy="2271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6962" y="3581400"/>
            <a:ext cx="8047036" cy="1290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6962" y="4953000"/>
            <a:ext cx="8047036" cy="1646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Rank, Nullity and Dimension</a:t>
            </a: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2133600"/>
            <a:ext cx="8047036" cy="143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4191000"/>
            <a:ext cx="8040686" cy="1646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Isomorphism</a:t>
            </a:r>
            <a:endParaRPr lang="en-US" sz="4300" b="0" i="0" u="none" strike="noStrike" cap="none" baseline="0" dirty="0">
              <a:solidFill>
                <a:srgbClr val="5723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600200"/>
            <a:ext cx="8047036" cy="45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Isomorphism</a:t>
            </a:r>
          </a:p>
        </p:txBody>
      </p:sp>
      <p:pic>
        <p:nvPicPr>
          <p:cNvPr id="183" name="Shape 1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1295400"/>
            <a:ext cx="8047036" cy="1620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0600" y="3048000"/>
            <a:ext cx="7954962" cy="187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6962" y="5105400"/>
            <a:ext cx="8047036" cy="1214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Compositions </a:t>
            </a: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and Inverse Transformations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1828800"/>
            <a:ext cx="7954962" cy="2092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4419600"/>
            <a:ext cx="8047036" cy="1787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944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Inverses</a:t>
            </a:r>
          </a:p>
        </p:txBody>
      </p:sp>
      <p:pic>
        <p:nvPicPr>
          <p:cNvPr id="200" name="Shape 2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219200"/>
            <a:ext cx="3276600" cy="1554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24400" y="1371600"/>
            <a:ext cx="4113211" cy="1189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90600" y="3657600"/>
            <a:ext cx="8137525" cy="166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59</Words>
  <Application>Microsoft Macintosh PowerPoint</Application>
  <PresentationFormat>On-screen Show (4:3)</PresentationFormat>
  <Paragraphs>35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Solstice</vt:lpstr>
      <vt:lpstr>1_Solstice</vt:lpstr>
      <vt:lpstr>2_Solstice</vt:lpstr>
      <vt:lpstr>3_Solstice</vt:lpstr>
      <vt:lpstr>4_Solstice</vt:lpstr>
      <vt:lpstr>Elementary Linear Algebra </vt:lpstr>
      <vt:lpstr>Chapter 8 Linear Transformations</vt:lpstr>
      <vt:lpstr>General Linear Transformations</vt:lpstr>
      <vt:lpstr>Image, Kernel and Range</vt:lpstr>
      <vt:lpstr>Rank, Nullity and Dimension</vt:lpstr>
      <vt:lpstr>Isomorphism</vt:lpstr>
      <vt:lpstr>Isomorphism</vt:lpstr>
      <vt:lpstr>Compositions and Inverse Transformations</vt:lpstr>
      <vt:lpstr>Inverses</vt:lpstr>
      <vt:lpstr>PowerPoint Presentation</vt:lpstr>
      <vt:lpstr>PowerPoint Presentation</vt:lpstr>
      <vt:lpstr>Matrices for General  Linear Transformations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Linear Algebra </dc:title>
  <cp:lastModifiedBy>s dd</cp:lastModifiedBy>
  <cp:revision>8</cp:revision>
  <dcterms:modified xsi:type="dcterms:W3CDTF">2016-04-11T06:46:01Z</dcterms:modified>
</cp:coreProperties>
</file>